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10/22/2018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51618"/>
            <a:ext cx="7416824" cy="4524315"/>
          </a:xfrm>
          <a:prstGeom prst="rect">
            <a:avLst/>
          </a:prstGeom>
        </p:spPr>
        <p:txBody>
          <a:bodyPr wrap="square">
            <a:spAutoFit/>
          </a:bodyPr>
          <a:lstStyle/>
          <a:p>
            <a:pPr lvl="0"/>
            <a:r>
              <a:rPr lang="en-US" sz="3200" b="1" dirty="0" err="1">
                <a:solidFill>
                  <a:srgbClr val="7030A0"/>
                </a:solidFill>
                <a:cs typeface="+mj-cs"/>
              </a:rPr>
              <a:t>Lec</a:t>
            </a:r>
            <a:r>
              <a:rPr lang="en-US" sz="3200" b="1" dirty="0">
                <a:solidFill>
                  <a:srgbClr val="7030A0"/>
                </a:solidFill>
                <a:cs typeface="+mj-cs"/>
              </a:rPr>
              <a:t> </a:t>
            </a:r>
            <a:r>
              <a:rPr lang="en-US" sz="3200" b="1" dirty="0" smtClean="0">
                <a:solidFill>
                  <a:srgbClr val="7030A0"/>
                </a:solidFill>
                <a:cs typeface="+mj-cs"/>
              </a:rPr>
              <a:t>4                                                  5th stage</a:t>
            </a:r>
          </a:p>
          <a:p>
            <a:pPr lvl="0"/>
            <a:endParaRPr lang="en-US" sz="3200" b="1" dirty="0">
              <a:solidFill>
                <a:srgbClr val="7030A0"/>
              </a:solidFill>
              <a:cs typeface="+mj-cs"/>
            </a:endParaRPr>
          </a:p>
          <a:p>
            <a:pPr lvl="0"/>
            <a:r>
              <a:rPr lang="en-US" sz="3200" b="1" dirty="0" smtClean="0">
                <a:solidFill>
                  <a:srgbClr val="7030A0"/>
                </a:solidFill>
                <a:cs typeface="+mj-cs"/>
              </a:rPr>
              <a:t> </a:t>
            </a:r>
            <a:endParaRPr lang="en-US" sz="3200" b="1" dirty="0">
              <a:solidFill>
                <a:srgbClr val="7030A0"/>
              </a:solidFill>
              <a:cs typeface="+mj-cs"/>
            </a:endParaRPr>
          </a:p>
          <a:p>
            <a:pPr lvl="0"/>
            <a:r>
              <a:rPr lang="en-US" sz="3200" b="1" dirty="0" smtClean="0">
                <a:solidFill>
                  <a:srgbClr val="C00000"/>
                </a:solidFill>
                <a:cs typeface="+mj-cs"/>
              </a:rPr>
              <a:t>Organic Pharmaceutical  Chemistry IV</a:t>
            </a:r>
          </a:p>
          <a:p>
            <a:pPr lvl="0"/>
            <a:endParaRPr lang="en-US" sz="3200" b="1" dirty="0">
              <a:solidFill>
                <a:srgbClr val="C00000"/>
              </a:solidFill>
              <a:cs typeface="+mj-cs"/>
            </a:endParaRPr>
          </a:p>
          <a:p>
            <a:pPr lvl="0"/>
            <a:r>
              <a:rPr lang="en-US" sz="3200" b="1" dirty="0" smtClean="0">
                <a:solidFill>
                  <a:srgbClr val="C00000"/>
                </a:solidFill>
                <a:cs typeface="+mj-cs"/>
              </a:rPr>
              <a:t>                         2018-2019</a:t>
            </a: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endParaRPr lang="ar-IQ" sz="3200" b="1" dirty="0">
              <a:solidFill>
                <a:srgbClr val="002060"/>
              </a:solidFill>
              <a:cs typeface="Times New Roman"/>
            </a:endParaRPr>
          </a:p>
          <a:p>
            <a:pPr lvl="0"/>
            <a:endParaRPr lang="ar-IQ" sz="3200" b="1" dirty="0">
              <a:solidFill>
                <a:srgbClr val="C00000"/>
              </a:solidFill>
              <a:cs typeface="+mj-cs"/>
            </a:endParaRPr>
          </a:p>
        </p:txBody>
      </p:sp>
    </p:spTree>
    <p:extLst>
      <p:ext uri="{BB962C8B-B14F-4D97-AF65-F5344CB8AC3E}">
        <p14:creationId xmlns:p14="http://schemas.microsoft.com/office/powerpoint/2010/main" val="32622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92696"/>
            <a:ext cx="8208912" cy="4524315"/>
          </a:xfrm>
          <a:prstGeom prst="rect">
            <a:avLst/>
          </a:prstGeom>
        </p:spPr>
        <p:txBody>
          <a:bodyPr wrap="square">
            <a:spAutoFit/>
          </a:bodyPr>
          <a:lstStyle/>
          <a:p>
            <a:pPr>
              <a:spcAft>
                <a:spcPts val="0"/>
              </a:spcAft>
            </a:pPr>
            <a:r>
              <a:rPr lang="en-US" sz="2400" b="1" dirty="0">
                <a:solidFill>
                  <a:srgbClr val="002060"/>
                </a:solidFill>
                <a:latin typeface="Times New Roman"/>
                <a:ea typeface="Calibri"/>
                <a:cs typeface="Arial"/>
              </a:rPr>
              <a:t>3- Phosphorylation reaction</a:t>
            </a:r>
            <a:endParaRPr lang="en-US" sz="2400" dirty="0">
              <a:ea typeface="Calibri"/>
              <a:cs typeface="Arial"/>
            </a:endParaRPr>
          </a:p>
          <a:p>
            <a:pPr>
              <a:spcAft>
                <a:spcPts val="0"/>
              </a:spcAft>
            </a:pPr>
            <a:r>
              <a:rPr lang="en-US" sz="2400" dirty="0">
                <a:latin typeface="Times New Roman"/>
                <a:ea typeface="Calibri"/>
                <a:cs typeface="Arial"/>
              </a:rPr>
              <a:t>Phosphorylation is a common metabolic function of' the body, which is used to produce high-energy </a:t>
            </a:r>
            <a:r>
              <a:rPr lang="en-US" sz="2400" dirty="0" err="1">
                <a:latin typeface="Times New Roman"/>
                <a:ea typeface="Calibri"/>
                <a:cs typeface="Arial"/>
              </a:rPr>
              <a:t>phosphodiester</a:t>
            </a:r>
            <a:r>
              <a:rPr lang="en-US" sz="2400" dirty="0">
                <a:latin typeface="Times New Roman"/>
                <a:ea typeface="Calibri"/>
                <a:cs typeface="Arial"/>
              </a:rPr>
              <a:t> bonds such as those present in ATP and GTP. The body then typically uses these molecules to phosphorylate other molecules and, in the process of doing so, activates these molecules. The type of activation achieved depends on the molecule phosphorylated. But in  many cases. Phosphorylation introduces a leaving group, which can be displaced by an incoming nucleophile. This is seen, for example. In the synthesis of DNA and RNA. In which nucleotides are added to the 3' end of a growing chain of DNA or RNA.</a:t>
            </a:r>
            <a:endParaRPr lang="en-US" sz="2400" dirty="0">
              <a:ea typeface="Calibri"/>
              <a:cs typeface="Arial"/>
            </a:endParaRPr>
          </a:p>
        </p:txBody>
      </p:sp>
    </p:spTree>
    <p:extLst>
      <p:ext uri="{BB962C8B-B14F-4D97-AF65-F5344CB8AC3E}">
        <p14:creationId xmlns:p14="http://schemas.microsoft.com/office/powerpoint/2010/main" val="862920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339986555"/>
              </p:ext>
            </p:extLst>
          </p:nvPr>
        </p:nvGraphicFramePr>
        <p:xfrm>
          <a:off x="315913" y="1047750"/>
          <a:ext cx="8145462" cy="4514850"/>
        </p:xfrm>
        <a:graphic>
          <a:graphicData uri="http://schemas.openxmlformats.org/presentationml/2006/ole">
            <mc:AlternateContent xmlns:mc="http://schemas.openxmlformats.org/markup-compatibility/2006">
              <mc:Choice xmlns:v="urn:schemas-microsoft-com:vml" Requires="v">
                <p:oleObj spid="_x0000_s56324" name="CS ChemDraw Drawing" r:id="rId3" imgW="9355546" imgH="5173807" progId="ChemDraw.Document.6.0">
                  <p:embed/>
                </p:oleObj>
              </mc:Choice>
              <mc:Fallback>
                <p:oleObj name="CS ChemDraw Drawing" r:id="rId3" imgW="9355546" imgH="5173807" progId="ChemDraw.Document.6.0">
                  <p:embed/>
                  <p:pic>
                    <p:nvPicPr>
                      <p:cNvPr id="0" name="Object 1"/>
                      <p:cNvPicPr>
                        <a:picLocks noChangeAspect="1" noChangeArrowheads="1"/>
                      </p:cNvPicPr>
                      <p:nvPr/>
                    </p:nvPicPr>
                    <p:blipFill>
                      <a:blip r:embed="rId4"/>
                      <a:srcRect/>
                      <a:stretch>
                        <a:fillRect/>
                      </a:stretch>
                    </p:blipFill>
                    <p:spPr bwMode="auto">
                      <a:xfrm>
                        <a:off x="315913" y="1047750"/>
                        <a:ext cx="8145462" cy="4514850"/>
                      </a:xfrm>
                      <a:prstGeom prst="rect">
                        <a:avLst/>
                      </a:prstGeom>
                      <a:noFill/>
                    </p:spPr>
                  </p:pic>
                </p:oleObj>
              </mc:Fallback>
            </mc:AlternateContent>
          </a:graphicData>
        </a:graphic>
      </p:graphicFrame>
    </p:spTree>
    <p:extLst>
      <p:ext uri="{BB962C8B-B14F-4D97-AF65-F5344CB8AC3E}">
        <p14:creationId xmlns:p14="http://schemas.microsoft.com/office/powerpoint/2010/main" val="188269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8050" y="764704"/>
            <a:ext cx="7632848" cy="5262979"/>
          </a:xfrm>
          <a:prstGeom prst="rect">
            <a:avLst/>
          </a:prstGeom>
        </p:spPr>
        <p:txBody>
          <a:bodyPr wrap="square">
            <a:spAutoFit/>
          </a:bodyPr>
          <a:lstStyle/>
          <a:p>
            <a:pPr>
              <a:spcAft>
                <a:spcPts val="0"/>
              </a:spcAft>
            </a:pPr>
            <a:r>
              <a:rPr lang="en-US" dirty="0">
                <a:latin typeface="Times New Roman"/>
                <a:ea typeface="Calibri"/>
                <a:cs typeface="Arial"/>
              </a:rPr>
              <a:t> </a:t>
            </a:r>
            <a:r>
              <a:rPr lang="en-US" sz="2400" b="1" dirty="0">
                <a:latin typeface="Times New Roman"/>
                <a:ea typeface="Calibri"/>
                <a:cs typeface="+mj-cs"/>
              </a:rPr>
              <a:t>Phosphorylation</a:t>
            </a:r>
            <a:r>
              <a:rPr lang="en-US" sz="2400" dirty="0">
                <a:latin typeface="Times New Roman"/>
                <a:ea typeface="Calibri"/>
                <a:cs typeface="+mj-cs"/>
              </a:rPr>
              <a:t> is commonly required for the </a:t>
            </a:r>
            <a:r>
              <a:rPr lang="en-US" sz="2400" dirty="0" err="1">
                <a:latin typeface="Times New Roman"/>
                <a:ea typeface="Calibri"/>
                <a:cs typeface="+mj-cs"/>
              </a:rPr>
              <a:t>bioactivation</a:t>
            </a:r>
            <a:r>
              <a:rPr lang="en-US" sz="2400" dirty="0">
                <a:latin typeface="Times New Roman"/>
                <a:ea typeface="Calibri"/>
                <a:cs typeface="+mj-cs"/>
              </a:rPr>
              <a:t> of antiviral agents. These agents are commonly nucleosides, which must be converted to the nucleotides to have activity. Most often.  Antiviral agents disrupt the synthesis or function of DNA or RNA. This is generally accomplished by conversion to the triphosphate. Since normal cells are also involved in the synthesis of DNA and RNA. Compounds have been sought that would be converted to the triphosphates. The active form in greater amounts in infected cells than in normal cells. therefore. Nucleosides that have higher affinity for the viral kinase enzymes than the </a:t>
            </a:r>
            <a:r>
              <a:rPr lang="en-US" sz="2400" dirty="0" smtClean="0">
                <a:latin typeface="Times New Roman"/>
                <a:ea typeface="Calibri"/>
                <a:cs typeface="+mj-cs"/>
              </a:rPr>
              <a:t>mammalian</a:t>
            </a:r>
            <a:r>
              <a:rPr lang="en-US" sz="2400" dirty="0" smtClean="0">
                <a:ea typeface="Calibri"/>
                <a:cs typeface="+mj-cs"/>
              </a:rPr>
              <a:t> </a:t>
            </a:r>
            <a:r>
              <a:rPr lang="en-US" sz="2400" dirty="0" smtClean="0">
                <a:latin typeface="Times New Roman"/>
                <a:ea typeface="Calibri"/>
                <a:cs typeface="+mj-cs"/>
              </a:rPr>
              <a:t>kinases </a:t>
            </a:r>
            <a:r>
              <a:rPr lang="en-US" sz="2400" dirty="0">
                <a:latin typeface="Times New Roman"/>
                <a:ea typeface="Calibri"/>
                <a:cs typeface="+mj-cs"/>
              </a:rPr>
              <a:t>are desirable and have greater selective toxicity.</a:t>
            </a:r>
            <a:endParaRPr lang="en-US" sz="2400" dirty="0">
              <a:ea typeface="Calibri"/>
              <a:cs typeface="+mj-cs"/>
            </a:endParaRPr>
          </a:p>
          <a:p>
            <a:pPr>
              <a:spcAft>
                <a:spcPts val="0"/>
              </a:spcAft>
            </a:pPr>
            <a:r>
              <a:rPr lang="en-US" sz="2400" dirty="0">
                <a:latin typeface="Times New Roman"/>
                <a:ea typeface="Calibri"/>
                <a:cs typeface="+mj-cs"/>
              </a:rPr>
              <a:t> </a:t>
            </a:r>
            <a:endParaRPr lang="ar-IQ" sz="2400" dirty="0">
              <a:cs typeface="+mj-cs"/>
            </a:endParaRPr>
          </a:p>
        </p:txBody>
      </p:sp>
    </p:spTree>
    <p:extLst>
      <p:ext uri="{BB962C8B-B14F-4D97-AF65-F5344CB8AC3E}">
        <p14:creationId xmlns:p14="http://schemas.microsoft.com/office/powerpoint/2010/main" val="3194882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20688"/>
            <a:ext cx="8676456" cy="2677656"/>
          </a:xfrm>
          <a:prstGeom prst="rect">
            <a:avLst/>
          </a:prstGeom>
        </p:spPr>
        <p:txBody>
          <a:bodyPr wrap="square">
            <a:spAutoFit/>
          </a:bodyPr>
          <a:lstStyle/>
          <a:p>
            <a:pPr>
              <a:spcAft>
                <a:spcPts val="0"/>
              </a:spcAft>
            </a:pPr>
            <a:r>
              <a:rPr lang="en-US" sz="2800" b="1" dirty="0">
                <a:solidFill>
                  <a:srgbClr val="C00000"/>
                </a:solidFill>
                <a:latin typeface="Times New Roman"/>
                <a:ea typeface="Calibri"/>
                <a:cs typeface="Arial"/>
              </a:rPr>
              <a:t>Example </a:t>
            </a:r>
            <a:r>
              <a:rPr lang="en-US" sz="2800" b="1" dirty="0">
                <a:solidFill>
                  <a:srgbClr val="00B050"/>
                </a:solidFill>
                <a:latin typeface="Times New Roman"/>
                <a:ea typeface="Calibri"/>
                <a:cs typeface="Arial"/>
              </a:rPr>
              <a:t>( </a:t>
            </a:r>
            <a:r>
              <a:rPr lang="en-US" sz="2800" b="1" dirty="0" err="1">
                <a:solidFill>
                  <a:srgbClr val="00B050"/>
                </a:solidFill>
                <a:latin typeface="Times New Roman"/>
                <a:ea typeface="Calibri"/>
                <a:cs typeface="Arial"/>
              </a:rPr>
              <a:t>Idoxuridine</a:t>
            </a:r>
            <a:r>
              <a:rPr lang="en-US" sz="2800" b="1" dirty="0">
                <a:solidFill>
                  <a:srgbClr val="00B050"/>
                </a:solidFill>
                <a:latin typeface="Times New Roman"/>
                <a:ea typeface="Calibri"/>
                <a:cs typeface="Arial"/>
              </a:rPr>
              <a:t> -antiviral agent):- </a:t>
            </a:r>
            <a:endParaRPr lang="en-US" sz="2800" dirty="0">
              <a:ea typeface="Calibri"/>
              <a:cs typeface="Arial"/>
            </a:endParaRPr>
          </a:p>
          <a:p>
            <a:pPr>
              <a:spcAft>
                <a:spcPts val="0"/>
              </a:spcAft>
            </a:pPr>
            <a:r>
              <a:rPr lang="en-US" sz="2800" b="1" dirty="0">
                <a:solidFill>
                  <a:srgbClr val="002060"/>
                </a:solidFill>
                <a:latin typeface="Times New Roman"/>
                <a:ea typeface="Calibri"/>
                <a:cs typeface="Arial"/>
              </a:rPr>
              <a:t>has  two mechanisms of action: -  </a:t>
            </a:r>
            <a:endParaRPr lang="en-US" sz="2800" dirty="0">
              <a:ea typeface="Calibri"/>
              <a:cs typeface="Arial"/>
            </a:endParaRPr>
          </a:p>
          <a:p>
            <a:pPr marL="342900" lvl="0" indent="-342900">
              <a:spcAft>
                <a:spcPts val="0"/>
              </a:spcAft>
              <a:buFont typeface="+mj-lt"/>
              <a:buAutoNum type="arabicPeriod"/>
            </a:pPr>
            <a:r>
              <a:rPr lang="en-US" sz="2800" dirty="0">
                <a:solidFill>
                  <a:srgbClr val="000000"/>
                </a:solidFill>
                <a:latin typeface="Times New Roman"/>
                <a:ea typeface="Calibri"/>
                <a:cs typeface="Arial"/>
              </a:rPr>
              <a:t>Inhibits DNA polymerase.</a:t>
            </a:r>
            <a:endParaRPr lang="en-US" sz="2800" dirty="0">
              <a:ea typeface="Calibri"/>
              <a:cs typeface="Arial"/>
            </a:endParaRPr>
          </a:p>
          <a:p>
            <a:pPr marL="342900" lvl="0" indent="-342900">
              <a:spcAft>
                <a:spcPts val="0"/>
              </a:spcAft>
              <a:buFont typeface="+mj-lt"/>
              <a:buAutoNum type="arabicPeriod"/>
            </a:pPr>
            <a:r>
              <a:rPr lang="en-US" sz="2800" dirty="0" smtClean="0">
                <a:solidFill>
                  <a:srgbClr val="000000"/>
                </a:solidFill>
                <a:latin typeface="Times New Roman"/>
                <a:ea typeface="Calibri"/>
                <a:cs typeface="Arial"/>
              </a:rPr>
              <a:t>Incorporated </a:t>
            </a:r>
            <a:r>
              <a:rPr lang="en-US" sz="2800" dirty="0">
                <a:solidFill>
                  <a:srgbClr val="000000"/>
                </a:solidFill>
                <a:latin typeface="Times New Roman"/>
                <a:ea typeface="Calibri"/>
                <a:cs typeface="Arial"/>
              </a:rPr>
              <a:t>into DNA affording incorrect base pairing and template activity</a:t>
            </a:r>
            <a:endParaRPr lang="en-US" sz="2800" dirty="0">
              <a:ea typeface="Calibri"/>
              <a:cs typeface="Arial"/>
            </a:endParaRPr>
          </a:p>
          <a:p>
            <a:pPr>
              <a:spcAft>
                <a:spcPts val="0"/>
              </a:spcAft>
            </a:pPr>
            <a:r>
              <a:rPr lang="en-US" sz="2800" dirty="0">
                <a:solidFill>
                  <a:srgbClr val="000000"/>
                </a:solidFill>
                <a:latin typeface="Times New Roman"/>
                <a:ea typeface="Calibri"/>
                <a:cs typeface="Arial"/>
              </a:rPr>
              <a:t> </a:t>
            </a:r>
            <a:endParaRPr lang="en-US" sz="2800" dirty="0">
              <a:ea typeface="Calibri"/>
              <a:cs typeface="Arial"/>
            </a:endParaRPr>
          </a:p>
        </p:txBody>
      </p:sp>
    </p:spTree>
    <p:extLst>
      <p:ext uri="{BB962C8B-B14F-4D97-AF65-F5344CB8AC3E}">
        <p14:creationId xmlns:p14="http://schemas.microsoft.com/office/powerpoint/2010/main" val="1301418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121912874"/>
              </p:ext>
            </p:extLst>
          </p:nvPr>
        </p:nvGraphicFramePr>
        <p:xfrm>
          <a:off x="168275" y="695325"/>
          <a:ext cx="8805863" cy="5572125"/>
        </p:xfrm>
        <a:graphic>
          <a:graphicData uri="http://schemas.openxmlformats.org/presentationml/2006/ole">
            <mc:AlternateContent xmlns:mc="http://schemas.openxmlformats.org/markup-compatibility/2006">
              <mc:Choice xmlns:v="urn:schemas-microsoft-com:vml" Requires="v">
                <p:oleObj spid="_x0000_s57348" name="CS ChemDraw Drawing" r:id="rId3" imgW="13896967" imgH="8761272" progId="ChemDraw.Document.6.0">
                  <p:embed/>
                </p:oleObj>
              </mc:Choice>
              <mc:Fallback>
                <p:oleObj name="CS ChemDraw Drawing" r:id="rId3" imgW="13896967" imgH="8761272" progId="ChemDraw.Document.6.0">
                  <p:embed/>
                  <p:pic>
                    <p:nvPicPr>
                      <p:cNvPr id="0" name="Object 1"/>
                      <p:cNvPicPr>
                        <a:picLocks noChangeAspect="1" noChangeArrowheads="1"/>
                      </p:cNvPicPr>
                      <p:nvPr/>
                    </p:nvPicPr>
                    <p:blipFill>
                      <a:blip r:embed="rId4"/>
                      <a:srcRect/>
                      <a:stretch>
                        <a:fillRect/>
                      </a:stretch>
                    </p:blipFill>
                    <p:spPr bwMode="auto">
                      <a:xfrm>
                        <a:off x="168275" y="695325"/>
                        <a:ext cx="8805863" cy="5572125"/>
                      </a:xfrm>
                      <a:prstGeom prst="rect">
                        <a:avLst/>
                      </a:prstGeom>
                      <a:noFill/>
                    </p:spPr>
                  </p:pic>
                </p:oleObj>
              </mc:Fallback>
            </mc:AlternateContent>
          </a:graphicData>
        </a:graphic>
      </p:graphicFrame>
    </p:spTree>
    <p:extLst>
      <p:ext uri="{BB962C8B-B14F-4D97-AF65-F5344CB8AC3E}">
        <p14:creationId xmlns:p14="http://schemas.microsoft.com/office/powerpoint/2010/main" val="3378057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706204"/>
            <a:ext cx="7920880" cy="5411546"/>
          </a:xfrm>
          <a:prstGeom prst="rect">
            <a:avLst/>
          </a:prstGeom>
        </p:spPr>
        <p:txBody>
          <a:bodyPr wrap="square">
            <a:spAutoFit/>
          </a:bodyPr>
          <a:lstStyle/>
          <a:p>
            <a:pPr>
              <a:lnSpc>
                <a:spcPct val="115000"/>
              </a:lnSpc>
              <a:spcAft>
                <a:spcPts val="1000"/>
              </a:spcAft>
            </a:pPr>
            <a:r>
              <a:rPr lang="en-US" sz="2400" dirty="0">
                <a:latin typeface="Times New Roman"/>
                <a:ea typeface="Calibri"/>
                <a:cs typeface="Arial"/>
              </a:rPr>
              <a:t>The </a:t>
            </a:r>
            <a:r>
              <a:rPr lang="en-US" sz="2400" dirty="0" err="1">
                <a:latin typeface="Times New Roman"/>
                <a:ea typeface="Calibri"/>
                <a:cs typeface="Arial"/>
              </a:rPr>
              <a:t>prodrug</a:t>
            </a:r>
            <a:r>
              <a:rPr lang="en-US" sz="2400" dirty="0">
                <a:latin typeface="Times New Roman"/>
                <a:ea typeface="Calibri"/>
                <a:cs typeface="Arial"/>
              </a:rPr>
              <a:t> can readily penetrate the virus and the increased polarity of the phosphorylated derivative would serve to retain that active species inside the virus. The combination of increase polarity and viral retention of active phosphorylated species likely reduce any human toxicity that might be associated with this active species.</a:t>
            </a:r>
            <a:endParaRPr lang="en-US" sz="2400" dirty="0">
              <a:ea typeface="Calibri"/>
              <a:cs typeface="Arial"/>
            </a:endParaRPr>
          </a:p>
          <a:p>
            <a:pPr>
              <a:lnSpc>
                <a:spcPct val="115000"/>
              </a:lnSpc>
              <a:spcAft>
                <a:spcPts val="1000"/>
              </a:spcAft>
              <a:tabLst>
                <a:tab pos="2133600" algn="l"/>
              </a:tabLst>
            </a:pPr>
            <a:r>
              <a:rPr lang="en-US" sz="2400" b="1" dirty="0">
                <a:solidFill>
                  <a:srgbClr val="00B050"/>
                </a:solidFill>
                <a:latin typeface="Times New Roman"/>
                <a:ea typeface="Calibri"/>
                <a:cs typeface="Arial"/>
              </a:rPr>
              <a:t>Advantage of </a:t>
            </a:r>
            <a:r>
              <a:rPr lang="en-US" sz="2400" b="1" dirty="0" err="1">
                <a:solidFill>
                  <a:srgbClr val="00B050"/>
                </a:solidFill>
                <a:latin typeface="Times New Roman"/>
                <a:ea typeface="Calibri"/>
                <a:cs typeface="Arial"/>
              </a:rPr>
              <a:t>idoxuridine</a:t>
            </a:r>
            <a:r>
              <a:rPr lang="en-US" sz="2400" b="1" dirty="0">
                <a:solidFill>
                  <a:srgbClr val="00B050"/>
                </a:solidFill>
                <a:latin typeface="Times New Roman"/>
                <a:ea typeface="Calibri"/>
                <a:cs typeface="Arial"/>
              </a:rPr>
              <a:t> </a:t>
            </a:r>
            <a:endParaRPr lang="en-US" sz="2400" dirty="0">
              <a:ea typeface="Calibri"/>
              <a:cs typeface="Arial"/>
            </a:endParaRPr>
          </a:p>
          <a:p>
            <a:pPr lvl="0">
              <a:lnSpc>
                <a:spcPct val="115000"/>
              </a:lnSpc>
              <a:spcAft>
                <a:spcPts val="0"/>
              </a:spcAft>
              <a:buSzPts val="1200"/>
              <a:tabLst>
                <a:tab pos="2133600" algn="l"/>
              </a:tabLst>
            </a:pPr>
            <a:r>
              <a:rPr lang="en-US" sz="2400" dirty="0" smtClean="0">
                <a:solidFill>
                  <a:srgbClr val="002060"/>
                </a:solidFill>
                <a:latin typeface="Times New Roman"/>
                <a:ea typeface="Calibri"/>
                <a:cs typeface="Times New Roman"/>
              </a:rPr>
              <a:t>1-  Greater </a:t>
            </a:r>
            <a:r>
              <a:rPr lang="en-US" sz="2400" dirty="0">
                <a:solidFill>
                  <a:srgbClr val="002060"/>
                </a:solidFill>
                <a:latin typeface="Times New Roman"/>
                <a:ea typeface="Calibri"/>
                <a:cs typeface="Times New Roman"/>
              </a:rPr>
              <a:t>selective toxicity.</a:t>
            </a:r>
          </a:p>
          <a:p>
            <a:pPr lvl="0">
              <a:lnSpc>
                <a:spcPct val="115000"/>
              </a:lnSpc>
              <a:spcAft>
                <a:spcPts val="1000"/>
              </a:spcAft>
              <a:buSzPts val="1200"/>
              <a:tabLst>
                <a:tab pos="2133600" algn="l"/>
              </a:tabLst>
            </a:pPr>
            <a:r>
              <a:rPr lang="en-US" sz="2400" dirty="0" smtClean="0">
                <a:solidFill>
                  <a:srgbClr val="002060"/>
                </a:solidFill>
                <a:latin typeface="Times New Roman"/>
                <a:ea typeface="Calibri"/>
                <a:cs typeface="Times New Roman"/>
              </a:rPr>
              <a:t>2-  Its </a:t>
            </a:r>
            <a:r>
              <a:rPr lang="en-US" sz="2400" dirty="0">
                <a:solidFill>
                  <a:srgbClr val="002060"/>
                </a:solidFill>
                <a:latin typeface="Times New Roman"/>
                <a:ea typeface="Calibri"/>
                <a:cs typeface="Times New Roman"/>
              </a:rPr>
              <a:t>increased cell penetration. The </a:t>
            </a:r>
            <a:r>
              <a:rPr lang="en-US" sz="2400" dirty="0" err="1">
                <a:solidFill>
                  <a:srgbClr val="002060"/>
                </a:solidFill>
                <a:latin typeface="Times New Roman"/>
                <a:ea typeface="Calibri"/>
                <a:cs typeface="Times New Roman"/>
              </a:rPr>
              <a:t>prodrug</a:t>
            </a:r>
            <a:r>
              <a:rPr lang="en-US" sz="2400" dirty="0">
                <a:solidFill>
                  <a:srgbClr val="002060"/>
                </a:solidFill>
                <a:latin typeface="Times New Roman"/>
                <a:ea typeface="Calibri"/>
                <a:cs typeface="Times New Roman"/>
              </a:rPr>
              <a:t> can easily enter the cell via active transport mechanisms, whereas the active nucleotides are unable to use this process and are too polar to cross the membrane via passive diffusion.</a:t>
            </a:r>
            <a:endParaRPr lang="en-US" sz="2400" dirty="0">
              <a:solidFill>
                <a:srgbClr val="002060"/>
              </a:solidFill>
              <a:effectLst/>
              <a:latin typeface="Times New Roman"/>
              <a:ea typeface="Calibri"/>
              <a:cs typeface="Times New Roman"/>
            </a:endParaRPr>
          </a:p>
        </p:txBody>
      </p:sp>
    </p:spTree>
    <p:extLst>
      <p:ext uri="{BB962C8B-B14F-4D97-AF65-F5344CB8AC3E}">
        <p14:creationId xmlns:p14="http://schemas.microsoft.com/office/powerpoint/2010/main" val="126283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2485" y="548680"/>
            <a:ext cx="8964488" cy="5078313"/>
          </a:xfrm>
          <a:prstGeom prst="rect">
            <a:avLst/>
          </a:prstGeom>
        </p:spPr>
        <p:txBody>
          <a:bodyPr wrap="square">
            <a:spAutoFit/>
          </a:bodyPr>
          <a:lstStyle/>
          <a:p>
            <a:pPr lvl="0"/>
            <a:r>
              <a:rPr lang="en-US" sz="2800" b="1" dirty="0" smtClean="0">
                <a:solidFill>
                  <a:srgbClr val="002060"/>
                </a:solidFill>
                <a:latin typeface="Times New Roman"/>
                <a:ea typeface="Calibri"/>
                <a:cs typeface="+mj-cs"/>
              </a:rPr>
              <a:t>4- Chemical </a:t>
            </a:r>
            <a:r>
              <a:rPr lang="en-US" sz="2800" b="1" dirty="0">
                <a:solidFill>
                  <a:srgbClr val="002060"/>
                </a:solidFill>
                <a:latin typeface="Times New Roman"/>
                <a:ea typeface="Calibri"/>
                <a:cs typeface="+mj-cs"/>
              </a:rPr>
              <a:t>activation </a:t>
            </a:r>
            <a:r>
              <a:rPr lang="en-US" sz="2800" b="1" dirty="0">
                <a:solidFill>
                  <a:srgbClr val="00B050"/>
                </a:solidFill>
                <a:latin typeface="Times New Roman"/>
                <a:ea typeface="Calibri"/>
                <a:cs typeface="+mj-cs"/>
              </a:rPr>
              <a:t>(Omeprazole-proton pump inhibitor )</a:t>
            </a:r>
            <a:endParaRPr lang="en-US" sz="2800" dirty="0">
              <a:ea typeface="Calibri"/>
              <a:cs typeface="+mj-cs"/>
            </a:endParaRPr>
          </a:p>
          <a:p>
            <a:pPr>
              <a:spcAft>
                <a:spcPts val="0"/>
              </a:spcAft>
            </a:pPr>
            <a:r>
              <a:rPr lang="en-US" sz="2800" b="1" dirty="0">
                <a:solidFill>
                  <a:srgbClr val="00B050"/>
                </a:solidFill>
                <a:latin typeface="Times New Roman"/>
                <a:ea typeface="Calibri"/>
                <a:cs typeface="+mj-cs"/>
              </a:rPr>
              <a:t> </a:t>
            </a:r>
            <a:endParaRPr lang="en-US" sz="2800" dirty="0">
              <a:ea typeface="Calibri"/>
              <a:cs typeface="+mj-cs"/>
            </a:endParaRPr>
          </a:p>
          <a:p>
            <a:pPr>
              <a:spcAft>
                <a:spcPts val="0"/>
              </a:spcAft>
            </a:pPr>
            <a:r>
              <a:rPr lang="en-US" sz="2400" dirty="0">
                <a:latin typeface="Times New Roman"/>
                <a:ea typeface="Calibri"/>
                <a:cs typeface="+mj-cs"/>
              </a:rPr>
              <a:t>A good example of chemical activation is seen with the proton pump inhibitors such as omeprazole. In this case, chemical activation is provided by the highly acidic environment</a:t>
            </a:r>
            <a:endParaRPr lang="en-US" sz="2400" dirty="0">
              <a:ea typeface="Calibri"/>
              <a:cs typeface="+mj-cs"/>
            </a:endParaRPr>
          </a:p>
          <a:p>
            <a:pPr>
              <a:spcAft>
                <a:spcPts val="0"/>
              </a:spcAft>
            </a:pPr>
            <a:r>
              <a:rPr lang="en-US" sz="2400" dirty="0">
                <a:latin typeface="Times New Roman"/>
                <a:ea typeface="Calibri"/>
                <a:cs typeface="+mj-cs"/>
              </a:rPr>
              <a:t>in and around the parietal cell of the stomach. This allows protonation of nitrogen on the </a:t>
            </a:r>
            <a:r>
              <a:rPr lang="en-US" sz="2400" dirty="0" err="1">
                <a:latin typeface="Times New Roman"/>
                <a:ea typeface="Calibri"/>
                <a:cs typeface="+mj-cs"/>
              </a:rPr>
              <a:t>benzimidazole</a:t>
            </a:r>
            <a:r>
              <a:rPr lang="en-US" sz="2400" dirty="0">
                <a:latin typeface="Times New Roman"/>
                <a:ea typeface="Calibri"/>
                <a:cs typeface="+mj-cs"/>
              </a:rPr>
              <a:t> ring followed by attachment of the pyridine nitrogen. Ring opening then gives the </a:t>
            </a:r>
            <a:r>
              <a:rPr lang="en-US" sz="2400" dirty="0" err="1">
                <a:latin typeface="Times New Roman"/>
                <a:ea typeface="Calibri"/>
                <a:cs typeface="+mj-cs"/>
              </a:rPr>
              <a:t>sulfenic</a:t>
            </a:r>
            <a:r>
              <a:rPr lang="en-US" sz="2400" dirty="0">
                <a:latin typeface="Times New Roman"/>
                <a:ea typeface="Calibri"/>
                <a:cs typeface="+mj-cs"/>
              </a:rPr>
              <a:t> acid that subsequently cyclizes with the loss of water. Attachment by a sulfhydryl group present on the proton pump of the parietal cell then occurs and inactivates this enzyme, preventing further release of H</a:t>
            </a:r>
            <a:r>
              <a:rPr lang="en-US" sz="2400" baseline="30000" dirty="0">
                <a:latin typeface="Times New Roman"/>
                <a:ea typeface="Calibri"/>
                <a:cs typeface="+mj-cs"/>
              </a:rPr>
              <a:t>+</a:t>
            </a:r>
            <a:r>
              <a:rPr lang="en-US" sz="2400" dirty="0">
                <a:latin typeface="Times New Roman"/>
                <a:ea typeface="Calibri"/>
                <a:cs typeface="+mj-cs"/>
              </a:rPr>
              <a:t> into the GI tract, which is useful in treating gastric ulceration.</a:t>
            </a:r>
            <a:endParaRPr lang="en-US" sz="2400" dirty="0">
              <a:ea typeface="Calibri"/>
              <a:cs typeface="+mj-cs"/>
            </a:endParaRPr>
          </a:p>
        </p:txBody>
      </p:sp>
    </p:spTree>
    <p:extLst>
      <p:ext uri="{BB962C8B-B14F-4D97-AF65-F5344CB8AC3E}">
        <p14:creationId xmlns:p14="http://schemas.microsoft.com/office/powerpoint/2010/main" val="4014184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1308105285"/>
              </p:ext>
            </p:extLst>
          </p:nvPr>
        </p:nvGraphicFramePr>
        <p:xfrm>
          <a:off x="193675" y="764704"/>
          <a:ext cx="8756650" cy="5256584"/>
        </p:xfrm>
        <a:graphic>
          <a:graphicData uri="http://schemas.openxmlformats.org/presentationml/2006/ole">
            <mc:AlternateContent xmlns:mc="http://schemas.openxmlformats.org/markup-compatibility/2006">
              <mc:Choice xmlns:v="urn:schemas-microsoft-com:vml" Requires="v">
                <p:oleObj spid="_x0000_s58371" name="CS ChemDraw Drawing" r:id="rId3" imgW="14020271" imgH="4440779" progId="ChemDraw.Document.6.0">
                  <p:embed/>
                </p:oleObj>
              </mc:Choice>
              <mc:Fallback>
                <p:oleObj name="CS ChemDraw Drawing" r:id="rId3" imgW="14020271" imgH="4440779" progId="ChemDraw.Document.6.0">
                  <p:embed/>
                  <p:pic>
                    <p:nvPicPr>
                      <p:cNvPr id="0" name="Object 1"/>
                      <p:cNvPicPr>
                        <a:picLocks noChangeAspect="1" noChangeArrowheads="1"/>
                      </p:cNvPicPr>
                      <p:nvPr/>
                    </p:nvPicPr>
                    <p:blipFill>
                      <a:blip r:embed="rId4"/>
                      <a:srcRect/>
                      <a:stretch>
                        <a:fillRect/>
                      </a:stretch>
                    </p:blipFill>
                    <p:spPr bwMode="auto">
                      <a:xfrm>
                        <a:off x="193675" y="764704"/>
                        <a:ext cx="8756650" cy="5256584"/>
                      </a:xfrm>
                      <a:prstGeom prst="rect">
                        <a:avLst/>
                      </a:prstGeom>
                      <a:noFill/>
                    </p:spPr>
                  </p:pic>
                </p:oleObj>
              </mc:Fallback>
            </mc:AlternateContent>
          </a:graphicData>
        </a:graphic>
      </p:graphicFrame>
    </p:spTree>
    <p:extLst>
      <p:ext uri="{BB962C8B-B14F-4D97-AF65-F5344CB8AC3E}">
        <p14:creationId xmlns:p14="http://schemas.microsoft.com/office/powerpoint/2010/main" val="27941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41738" y="332656"/>
            <a:ext cx="434779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err="1" smtClean="0">
                <a:ln>
                  <a:noFill/>
                </a:ln>
                <a:solidFill>
                  <a:srgbClr val="C00000"/>
                </a:solidFill>
                <a:effectLst/>
                <a:latin typeface="Times New Roman" pitchFamily="18" charset="0"/>
                <a:ea typeface="Calibri" pitchFamily="34" charset="0"/>
                <a:cs typeface="+mj-cs"/>
              </a:rPr>
              <a:t>Bioprecursur</a:t>
            </a:r>
            <a:r>
              <a:rPr kumimoji="0" lang="en-US" sz="3200" b="1" i="1" u="sng" strike="noStrike" cap="none" normalizeH="0" baseline="0" dirty="0" smtClean="0">
                <a:ln>
                  <a:noFill/>
                </a:ln>
                <a:solidFill>
                  <a:srgbClr val="C00000"/>
                </a:solidFill>
                <a:effectLst/>
                <a:latin typeface="Times New Roman" pitchFamily="18" charset="0"/>
                <a:ea typeface="Calibri" pitchFamily="34" charset="0"/>
                <a:cs typeface="+mj-cs"/>
              </a:rPr>
              <a:t> </a:t>
            </a:r>
            <a:r>
              <a:rPr kumimoji="0" lang="en-US" sz="3200" b="1" i="1" u="sng" strike="noStrike" cap="none" normalizeH="0" baseline="0" dirty="0" err="1" smtClean="0">
                <a:ln>
                  <a:noFill/>
                </a:ln>
                <a:solidFill>
                  <a:srgbClr val="C00000"/>
                </a:solidFill>
                <a:effectLst/>
                <a:latin typeface="Times New Roman" pitchFamily="18" charset="0"/>
                <a:ea typeface="Calibri" pitchFamily="34" charset="0"/>
                <a:cs typeface="+mj-cs"/>
              </a:rPr>
              <a:t>prodrugs</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43253152"/>
              </p:ext>
            </p:extLst>
          </p:nvPr>
        </p:nvGraphicFramePr>
        <p:xfrm>
          <a:off x="1979712" y="1628800"/>
          <a:ext cx="4470349" cy="2037953"/>
        </p:xfrm>
        <a:graphic>
          <a:graphicData uri="http://schemas.openxmlformats.org/presentationml/2006/ole">
            <mc:AlternateContent xmlns:mc="http://schemas.openxmlformats.org/markup-compatibility/2006">
              <mc:Choice xmlns:v="urn:schemas-microsoft-com:vml" Requires="v">
                <p:oleObj spid="_x0000_s52236" name="CS ChemDraw Drawing" r:id="rId3" imgW="2578227" imgH="1174623" progId="ChemDraw.Document.6.0">
                  <p:embed/>
                </p:oleObj>
              </mc:Choice>
              <mc:Fallback>
                <p:oleObj name="CS ChemDraw Drawing" r:id="rId3" imgW="2578227" imgH="1174623"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1628800"/>
                        <a:ext cx="4470349" cy="2037953"/>
                      </a:xfrm>
                      <a:prstGeom prst="rect">
                        <a:avLst/>
                      </a:prstGeom>
                      <a:noFill/>
                    </p:spPr>
                  </p:pic>
                </p:oleObj>
              </mc:Fallback>
            </mc:AlternateContent>
          </a:graphicData>
        </a:graphic>
      </p:graphicFrame>
      <p:sp>
        <p:nvSpPr>
          <p:cNvPr id="4" name="Rectangle 3"/>
          <p:cNvSpPr>
            <a:spLocks noChangeArrowheads="1"/>
          </p:cNvSpPr>
          <p:nvPr/>
        </p:nvSpPr>
        <p:spPr bwMode="auto">
          <a:xfrm>
            <a:off x="107504" y="4118393"/>
            <a:ext cx="903649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1- Not contain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promoiety</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or carrier.</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2- Contain latent functionality.</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3- Metabolically or chemically transformed into an active drug.</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4- Types of activation includes:-</a:t>
            </a:r>
            <a:endParaRPr kumimoji="0" lang="en-US" sz="2800" b="0"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p14="http://schemas.microsoft.com/office/powerpoint/2010/main" val="388191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260648"/>
            <a:ext cx="6858000" cy="2092881"/>
          </a:xfrm>
          <a:prstGeom prst="rect">
            <a:avLst/>
          </a:prstGeom>
        </p:spPr>
        <p:txBody>
          <a:bodyPr wrap="square">
            <a:spAutoFit/>
          </a:bodyPr>
          <a:lstStyle/>
          <a:p>
            <a:pPr marL="342900" lvl="0" indent="-342900">
              <a:buFont typeface="+mj-lt"/>
              <a:buAutoNum type="alphaLcParenR"/>
            </a:pPr>
            <a:r>
              <a:rPr lang="en-US" sz="2800" b="1" dirty="0">
                <a:solidFill>
                  <a:srgbClr val="002060"/>
                </a:solidFill>
                <a:latin typeface="Times New Roman"/>
                <a:ea typeface="Calibri"/>
                <a:cs typeface="+mj-cs"/>
              </a:rPr>
              <a:t>Oxidation (most common method)</a:t>
            </a:r>
            <a:endParaRPr lang="en-US" sz="2800" dirty="0">
              <a:solidFill>
                <a:srgbClr val="002060"/>
              </a:solidFill>
              <a:ea typeface="Calibri"/>
              <a:cs typeface="+mj-cs"/>
            </a:endParaRPr>
          </a:p>
          <a:p>
            <a:pPr marL="342900" lvl="0" indent="-342900">
              <a:spcAft>
                <a:spcPts val="0"/>
              </a:spcAft>
              <a:buFont typeface="+mj-lt"/>
              <a:buAutoNum type="alphaLcParenR"/>
            </a:pPr>
            <a:r>
              <a:rPr lang="en-US" sz="2800" b="1" dirty="0">
                <a:solidFill>
                  <a:srgbClr val="002060"/>
                </a:solidFill>
                <a:latin typeface="Times New Roman"/>
                <a:ea typeface="Calibri"/>
                <a:cs typeface="+mj-cs"/>
              </a:rPr>
              <a:t>Reduction.</a:t>
            </a:r>
            <a:endParaRPr lang="en-US" sz="2800" dirty="0">
              <a:solidFill>
                <a:srgbClr val="002060"/>
              </a:solidFill>
              <a:ea typeface="Calibri"/>
              <a:cs typeface="+mj-cs"/>
            </a:endParaRPr>
          </a:p>
          <a:p>
            <a:pPr marL="342900" lvl="0" indent="-342900">
              <a:spcAft>
                <a:spcPts val="0"/>
              </a:spcAft>
              <a:buFont typeface="+mj-lt"/>
              <a:buAutoNum type="alphaLcParenR"/>
            </a:pPr>
            <a:r>
              <a:rPr lang="en-US" sz="2800" b="1" dirty="0">
                <a:solidFill>
                  <a:srgbClr val="002060"/>
                </a:solidFill>
                <a:latin typeface="Times New Roman"/>
                <a:ea typeface="Calibri"/>
                <a:cs typeface="+mj-cs"/>
              </a:rPr>
              <a:t>Phosphorylation.</a:t>
            </a:r>
            <a:endParaRPr lang="en-US" sz="2800" dirty="0">
              <a:solidFill>
                <a:srgbClr val="002060"/>
              </a:solidFill>
              <a:ea typeface="Calibri"/>
              <a:cs typeface="+mj-cs"/>
            </a:endParaRPr>
          </a:p>
          <a:p>
            <a:pPr marL="342900" lvl="0" indent="-342900">
              <a:spcAft>
                <a:spcPts val="0"/>
              </a:spcAft>
              <a:buFont typeface="+mj-lt"/>
              <a:buAutoNum type="alphaLcParenR"/>
            </a:pPr>
            <a:r>
              <a:rPr lang="en-US" sz="2800" b="1" dirty="0">
                <a:solidFill>
                  <a:srgbClr val="002060"/>
                </a:solidFill>
                <a:latin typeface="Times New Roman"/>
                <a:ea typeface="Calibri"/>
                <a:cs typeface="+mj-cs"/>
              </a:rPr>
              <a:t>Chemical activation in some cases</a:t>
            </a:r>
            <a:r>
              <a:rPr lang="en-US" b="1" dirty="0">
                <a:solidFill>
                  <a:srgbClr val="00B050"/>
                </a:solidFill>
                <a:latin typeface="Times New Roman"/>
                <a:ea typeface="Calibri"/>
                <a:cs typeface="Arial"/>
              </a:rPr>
              <a:t>.</a:t>
            </a:r>
            <a:endParaRPr lang="en-US" sz="1600" dirty="0">
              <a:ea typeface="Calibri"/>
              <a:cs typeface="Arial"/>
            </a:endParaRPr>
          </a:p>
          <a:p>
            <a:pPr marL="685800">
              <a:spcAft>
                <a:spcPts val="0"/>
              </a:spcAft>
            </a:pPr>
            <a:r>
              <a:rPr lang="en-US" dirty="0">
                <a:solidFill>
                  <a:srgbClr val="0F243E"/>
                </a:solidFill>
                <a:latin typeface="Times New Roman"/>
                <a:ea typeface="Calibri"/>
                <a:cs typeface="Arial"/>
              </a:rPr>
              <a:t> </a:t>
            </a:r>
            <a:endParaRPr lang="en-US" sz="1600" dirty="0">
              <a:ea typeface="Calibri"/>
              <a:cs typeface="Arial"/>
            </a:endParaRPr>
          </a:p>
        </p:txBody>
      </p:sp>
      <p:sp>
        <p:nvSpPr>
          <p:cNvPr id="3" name="مستطيل 2"/>
          <p:cNvSpPr/>
          <p:nvPr/>
        </p:nvSpPr>
        <p:spPr>
          <a:xfrm>
            <a:off x="251520" y="2204864"/>
            <a:ext cx="8280920" cy="4339650"/>
          </a:xfrm>
          <a:prstGeom prst="rect">
            <a:avLst/>
          </a:prstGeom>
        </p:spPr>
        <p:txBody>
          <a:bodyPr wrap="square">
            <a:spAutoFit/>
          </a:bodyPr>
          <a:lstStyle/>
          <a:p>
            <a:pPr marL="342900" lvl="0" indent="-342900">
              <a:buFont typeface="+mj-lt"/>
              <a:buAutoNum type="arabicParenR"/>
            </a:pPr>
            <a:r>
              <a:rPr lang="en-US" sz="2800" b="1" dirty="0">
                <a:solidFill>
                  <a:srgbClr val="002060"/>
                </a:solidFill>
                <a:latin typeface="Times New Roman"/>
                <a:ea typeface="Calibri"/>
                <a:cs typeface="+mj-cs"/>
              </a:rPr>
              <a:t>Oxidative </a:t>
            </a:r>
            <a:r>
              <a:rPr lang="en-US" sz="2800" b="1" dirty="0" err="1" smtClean="0">
                <a:solidFill>
                  <a:srgbClr val="002060"/>
                </a:solidFill>
                <a:latin typeface="Times New Roman"/>
                <a:ea typeface="Calibri"/>
                <a:cs typeface="+mj-cs"/>
              </a:rPr>
              <a:t>bioactivation</a:t>
            </a:r>
            <a:endParaRPr lang="en-US" sz="2800" b="1" dirty="0" smtClean="0">
              <a:solidFill>
                <a:srgbClr val="002060"/>
              </a:solidFill>
              <a:latin typeface="Times New Roman"/>
              <a:ea typeface="Calibri"/>
              <a:cs typeface="+mj-cs"/>
            </a:endParaRPr>
          </a:p>
          <a:p>
            <a:pPr lvl="0"/>
            <a:endParaRPr lang="en-US" sz="2800" dirty="0">
              <a:ea typeface="Calibri"/>
              <a:cs typeface="+mj-cs"/>
            </a:endParaRPr>
          </a:p>
          <a:p>
            <a:pPr>
              <a:spcAft>
                <a:spcPts val="0"/>
              </a:spcAft>
            </a:pPr>
            <a:r>
              <a:rPr lang="en-US" sz="2800" b="1" dirty="0">
                <a:solidFill>
                  <a:srgbClr val="C00000"/>
                </a:solidFill>
                <a:latin typeface="Times New Roman"/>
                <a:ea typeface="Calibri"/>
                <a:cs typeface="+mj-cs"/>
              </a:rPr>
              <a:t> Oxidation is commonly seen because of</a:t>
            </a:r>
            <a:r>
              <a:rPr lang="en-US" sz="2800" b="1" dirty="0" smtClean="0">
                <a:solidFill>
                  <a:srgbClr val="C00000"/>
                </a:solidFill>
                <a:latin typeface="Times New Roman"/>
                <a:ea typeface="Calibri"/>
                <a:cs typeface="+mj-cs"/>
              </a:rPr>
              <a:t>:-</a:t>
            </a:r>
            <a:endParaRPr lang="en-US" sz="2800" dirty="0">
              <a:ea typeface="Calibri"/>
              <a:cs typeface="+mj-cs"/>
            </a:endParaRPr>
          </a:p>
          <a:p>
            <a:pPr lvl="0">
              <a:spcAft>
                <a:spcPts val="0"/>
              </a:spcAft>
            </a:pPr>
            <a:r>
              <a:rPr lang="en-US" sz="2400" dirty="0" smtClean="0">
                <a:latin typeface="Times New Roman"/>
                <a:ea typeface="Calibri"/>
                <a:cs typeface="+mj-cs"/>
              </a:rPr>
              <a:t>a- A </a:t>
            </a:r>
            <a:r>
              <a:rPr lang="en-US" sz="2400" dirty="0">
                <a:latin typeface="Times New Roman"/>
                <a:ea typeface="Calibri"/>
                <a:cs typeface="+mj-cs"/>
              </a:rPr>
              <a:t>number of endogenous enzymes can carry out these transformations</a:t>
            </a:r>
            <a:r>
              <a:rPr lang="en-US" sz="2400" dirty="0" smtClean="0">
                <a:latin typeface="Times New Roman"/>
                <a:ea typeface="Calibri"/>
                <a:cs typeface="+mj-cs"/>
              </a:rPr>
              <a:t>.</a:t>
            </a:r>
          </a:p>
          <a:p>
            <a:pPr lvl="0">
              <a:spcAft>
                <a:spcPts val="0"/>
              </a:spcAft>
            </a:pPr>
            <a:endParaRPr lang="en-US" sz="2400" dirty="0" smtClean="0">
              <a:ea typeface="Calibri"/>
              <a:cs typeface="+mj-cs"/>
            </a:endParaRPr>
          </a:p>
          <a:p>
            <a:pPr lvl="0">
              <a:spcAft>
                <a:spcPts val="0"/>
              </a:spcAft>
            </a:pPr>
            <a:r>
              <a:rPr lang="en-US" sz="2400" dirty="0">
                <a:latin typeface="Times New Roman"/>
                <a:ea typeface="Calibri"/>
                <a:cs typeface="+mj-cs"/>
              </a:rPr>
              <a:t> </a:t>
            </a:r>
            <a:r>
              <a:rPr lang="en-US" sz="2400" dirty="0" smtClean="0">
                <a:ea typeface="Calibri"/>
                <a:cs typeface="+mj-cs"/>
              </a:rPr>
              <a:t>b- </a:t>
            </a:r>
            <a:r>
              <a:rPr lang="en-US" sz="2400" dirty="0" smtClean="0">
                <a:latin typeface="Times New Roman"/>
                <a:ea typeface="Calibri"/>
                <a:cs typeface="+mj-cs"/>
              </a:rPr>
              <a:t>The </a:t>
            </a:r>
            <a:r>
              <a:rPr lang="en-US" sz="2400" dirty="0">
                <a:latin typeface="Times New Roman"/>
                <a:ea typeface="Calibri"/>
                <a:cs typeface="+mj-cs"/>
              </a:rPr>
              <a:t>abundance of oxidizing enzyme in the body made this activation a popular rout</a:t>
            </a:r>
            <a:r>
              <a:rPr lang="en-US" sz="2400" dirty="0" smtClean="0">
                <a:latin typeface="Times New Roman"/>
                <a:ea typeface="Calibri"/>
                <a:cs typeface="+mj-cs"/>
              </a:rPr>
              <a:t>.</a:t>
            </a:r>
          </a:p>
          <a:p>
            <a:pPr lvl="0">
              <a:spcAft>
                <a:spcPts val="0"/>
              </a:spcAft>
            </a:pPr>
            <a:endParaRPr lang="en-US" sz="2400" dirty="0">
              <a:ea typeface="Calibri"/>
              <a:cs typeface="+mj-cs"/>
            </a:endParaRPr>
          </a:p>
          <a:p>
            <a:pPr>
              <a:spcAft>
                <a:spcPts val="0"/>
              </a:spcAft>
            </a:pPr>
            <a:r>
              <a:rPr lang="en-US" sz="2400" dirty="0">
                <a:latin typeface="Times New Roman"/>
                <a:ea typeface="Calibri"/>
                <a:cs typeface="+mj-cs"/>
              </a:rPr>
              <a:t> </a:t>
            </a:r>
            <a:r>
              <a:rPr lang="en-US" sz="2400" dirty="0" smtClean="0">
                <a:ea typeface="Calibri"/>
                <a:cs typeface="+mj-cs"/>
              </a:rPr>
              <a:t>c- </a:t>
            </a:r>
            <a:r>
              <a:rPr lang="en-US" sz="2400" dirty="0" err="1" smtClean="0">
                <a:latin typeface="Times New Roman"/>
                <a:ea typeface="Calibri"/>
                <a:cs typeface="+mj-cs"/>
              </a:rPr>
              <a:t>Isoenzymes</a:t>
            </a:r>
            <a:r>
              <a:rPr lang="en-US" sz="2400" dirty="0" smtClean="0">
                <a:latin typeface="Times New Roman"/>
                <a:ea typeface="Calibri"/>
                <a:cs typeface="+mj-cs"/>
              </a:rPr>
              <a:t> </a:t>
            </a:r>
            <a:r>
              <a:rPr lang="en-US" sz="2400" dirty="0">
                <a:latin typeface="Times New Roman"/>
                <a:ea typeface="Calibri"/>
                <a:cs typeface="+mj-cs"/>
              </a:rPr>
              <a:t>of cytochrome P-450 can oxidize a wide variety of functionalities.</a:t>
            </a:r>
            <a:endParaRPr lang="en-US" sz="2400" dirty="0">
              <a:ea typeface="Calibri"/>
              <a:cs typeface="+mj-cs"/>
            </a:endParaRPr>
          </a:p>
        </p:txBody>
      </p:sp>
    </p:spTree>
    <p:extLst>
      <p:ext uri="{BB962C8B-B14F-4D97-AF65-F5344CB8AC3E}">
        <p14:creationId xmlns:p14="http://schemas.microsoft.com/office/powerpoint/2010/main" val="2300905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228600"/>
            <a:ext cx="491512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mj-cs"/>
              </a:rPr>
              <a:t>          Example </a:t>
            </a:r>
            <a:r>
              <a:rPr kumimoji="0" lang="en-US" sz="2800" b="1" i="0" u="none" strike="noStrike" cap="none" normalizeH="0" baseline="0" dirty="0" smtClean="0">
                <a:ln>
                  <a:noFill/>
                </a:ln>
                <a:solidFill>
                  <a:srgbClr val="00B050"/>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rgbClr val="00B050"/>
                </a:solidFill>
                <a:effectLst/>
                <a:latin typeface="Times New Roman" pitchFamily="18" charset="0"/>
                <a:ea typeface="Calibri" pitchFamily="34" charset="0"/>
                <a:cs typeface="+mj-cs"/>
              </a:rPr>
              <a:t>Nabumetone</a:t>
            </a:r>
            <a:r>
              <a:rPr kumimoji="0" lang="en-US" sz="2800" b="1" i="0" u="none" strike="noStrike" cap="none" normalizeH="0" baseline="0" dirty="0" smtClean="0">
                <a:ln>
                  <a:noFill/>
                </a:ln>
                <a:solidFill>
                  <a:srgbClr val="00B050"/>
                </a:solidFill>
                <a:effectLst/>
                <a:latin typeface="Times New Roman" pitchFamily="18" charset="0"/>
                <a:ea typeface="Calibri" pitchFamily="34" charset="0"/>
                <a:cs typeface="+mj-cs"/>
              </a:rPr>
              <a:t>)</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709797737"/>
              </p:ext>
            </p:extLst>
          </p:nvPr>
        </p:nvGraphicFramePr>
        <p:xfrm>
          <a:off x="182563" y="1350963"/>
          <a:ext cx="8578850" cy="3446189"/>
        </p:xfrm>
        <a:graphic>
          <a:graphicData uri="http://schemas.openxmlformats.org/presentationml/2006/ole">
            <mc:AlternateContent xmlns:mc="http://schemas.openxmlformats.org/markup-compatibility/2006">
              <mc:Choice xmlns:v="urn:schemas-microsoft-com:vml" Requires="v">
                <p:oleObj spid="_x0000_s53261" name="CS ChemDraw Drawing" r:id="rId3" imgW="12496377" imgH="4088216" progId="ChemDraw.Document.6.0">
                  <p:embed/>
                </p:oleObj>
              </mc:Choice>
              <mc:Fallback>
                <p:oleObj name="CS ChemDraw Drawing" r:id="rId3" imgW="12496377" imgH="4088216" progId="ChemDraw.Document.6.0">
                  <p:embed/>
                  <p:pic>
                    <p:nvPicPr>
                      <p:cNvPr id="0" name="Object 1"/>
                      <p:cNvPicPr>
                        <a:picLocks noChangeAspect="1" noChangeArrowheads="1"/>
                      </p:cNvPicPr>
                      <p:nvPr/>
                    </p:nvPicPr>
                    <p:blipFill>
                      <a:blip r:embed="rId4"/>
                      <a:srcRect/>
                      <a:stretch>
                        <a:fillRect/>
                      </a:stretch>
                    </p:blipFill>
                    <p:spPr bwMode="auto">
                      <a:xfrm>
                        <a:off x="182563" y="1350963"/>
                        <a:ext cx="8578850" cy="3446189"/>
                      </a:xfrm>
                      <a:prstGeom prst="rect">
                        <a:avLst/>
                      </a:prstGeom>
                      <a:noFill/>
                    </p:spPr>
                  </p:pic>
                </p:oleObj>
              </mc:Fallback>
            </mc:AlternateContent>
          </a:graphicData>
        </a:graphic>
      </p:graphicFrame>
      <p:sp>
        <p:nvSpPr>
          <p:cNvPr id="4" name="Rectangle 3"/>
          <p:cNvSpPr>
            <a:spLocks noChangeArrowheads="1"/>
          </p:cNvSpPr>
          <p:nvPr/>
        </p:nvSpPr>
        <p:spPr bwMode="auto">
          <a:xfrm>
            <a:off x="0" y="2524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81950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908720"/>
            <a:ext cx="8352928" cy="3539430"/>
          </a:xfrm>
          <a:prstGeom prst="rect">
            <a:avLst/>
          </a:prstGeom>
        </p:spPr>
        <p:txBody>
          <a:bodyPr wrap="square">
            <a:spAutoFit/>
          </a:bodyPr>
          <a:lstStyle/>
          <a:p>
            <a:pPr marL="342900" lvl="0" indent="-342900">
              <a:buClr>
                <a:srgbClr val="002060"/>
              </a:buClr>
              <a:buFont typeface="+mj-lt"/>
              <a:buAutoNum type="arabicPeriod" startAt="2"/>
            </a:pPr>
            <a:r>
              <a:rPr lang="en-US" sz="2800" b="1" dirty="0">
                <a:solidFill>
                  <a:srgbClr val="002060"/>
                </a:solidFill>
                <a:latin typeface="Times New Roman"/>
                <a:ea typeface="Calibri"/>
                <a:cs typeface="+mj-cs"/>
              </a:rPr>
              <a:t>Reduction </a:t>
            </a:r>
            <a:r>
              <a:rPr lang="en-US" sz="2800" b="1" dirty="0" err="1">
                <a:solidFill>
                  <a:srgbClr val="002060"/>
                </a:solidFill>
                <a:latin typeface="Times New Roman"/>
                <a:ea typeface="Calibri"/>
                <a:cs typeface="+mj-cs"/>
              </a:rPr>
              <a:t>bioactivation</a:t>
            </a:r>
            <a:r>
              <a:rPr lang="en-US" sz="2800" b="1" dirty="0">
                <a:solidFill>
                  <a:srgbClr val="002060"/>
                </a:solidFill>
                <a:latin typeface="Times New Roman"/>
                <a:ea typeface="Calibri"/>
                <a:cs typeface="+mj-cs"/>
              </a:rPr>
              <a:t>:- </a:t>
            </a:r>
            <a:r>
              <a:rPr lang="en-US" sz="2800" dirty="0">
                <a:solidFill>
                  <a:srgbClr val="1D1B11"/>
                </a:solidFill>
                <a:latin typeface="Times New Roman"/>
                <a:ea typeface="Calibri"/>
                <a:cs typeface="+mj-cs"/>
              </a:rPr>
              <a:t>This less common than oxidation </a:t>
            </a:r>
            <a:r>
              <a:rPr lang="en-US" sz="2800" dirty="0" err="1">
                <a:solidFill>
                  <a:srgbClr val="1D1B11"/>
                </a:solidFill>
                <a:latin typeface="Times New Roman"/>
                <a:ea typeface="Calibri"/>
                <a:cs typeface="+mj-cs"/>
              </a:rPr>
              <a:t>bioactivation</a:t>
            </a:r>
            <a:r>
              <a:rPr lang="en-US" sz="2800" dirty="0">
                <a:solidFill>
                  <a:srgbClr val="1D1B11"/>
                </a:solidFill>
                <a:latin typeface="Times New Roman"/>
                <a:ea typeface="Calibri"/>
                <a:cs typeface="+mj-cs"/>
              </a:rPr>
              <a:t> because</a:t>
            </a:r>
            <a:r>
              <a:rPr lang="en-US" sz="2800" b="1" dirty="0">
                <a:solidFill>
                  <a:srgbClr val="1D1B11"/>
                </a:solidFill>
                <a:latin typeface="Times New Roman"/>
                <a:ea typeface="Calibri"/>
                <a:cs typeface="+mj-cs"/>
              </a:rPr>
              <a:t> </a:t>
            </a:r>
            <a:r>
              <a:rPr lang="en-US" sz="2800" dirty="0">
                <a:solidFill>
                  <a:srgbClr val="1D1B11"/>
                </a:solidFill>
                <a:latin typeface="Times New Roman"/>
                <a:ea typeface="Calibri"/>
                <a:cs typeface="+mj-cs"/>
              </a:rPr>
              <a:t>there are few reducing enzyme.</a:t>
            </a:r>
            <a:endParaRPr lang="en-US" sz="2800" dirty="0">
              <a:ea typeface="Calibri"/>
              <a:cs typeface="+mj-cs"/>
            </a:endParaRPr>
          </a:p>
          <a:p>
            <a:pPr>
              <a:spcAft>
                <a:spcPts val="0"/>
              </a:spcAft>
            </a:pPr>
            <a:r>
              <a:rPr lang="en-US" sz="2800" b="1" dirty="0">
                <a:solidFill>
                  <a:srgbClr val="1D1B11"/>
                </a:solidFill>
                <a:latin typeface="Times New Roman"/>
                <a:ea typeface="Calibri"/>
                <a:cs typeface="+mj-cs"/>
              </a:rPr>
              <a:t> </a:t>
            </a:r>
            <a:endParaRPr lang="en-US" sz="2800" dirty="0">
              <a:ea typeface="Calibri"/>
              <a:cs typeface="+mj-cs"/>
            </a:endParaRPr>
          </a:p>
          <a:p>
            <a:pPr marL="457200">
              <a:spcAft>
                <a:spcPts val="0"/>
              </a:spcAft>
            </a:pPr>
            <a:r>
              <a:rPr lang="en-US" sz="2800" b="1" dirty="0">
                <a:solidFill>
                  <a:srgbClr val="C00000"/>
                </a:solidFill>
                <a:latin typeface="Times New Roman"/>
                <a:ea typeface="Calibri"/>
                <a:cs typeface="+mj-cs"/>
              </a:rPr>
              <a:t>Examples:-</a:t>
            </a:r>
            <a:endParaRPr lang="en-US" sz="2800" dirty="0">
              <a:ea typeface="Calibri"/>
              <a:cs typeface="+mj-cs"/>
            </a:endParaRPr>
          </a:p>
          <a:p>
            <a:pPr marL="457200">
              <a:spcAft>
                <a:spcPts val="0"/>
              </a:spcAft>
            </a:pPr>
            <a:r>
              <a:rPr lang="en-US" sz="2800" b="1" dirty="0">
                <a:solidFill>
                  <a:srgbClr val="C00000"/>
                </a:solidFill>
                <a:latin typeface="Times New Roman"/>
                <a:ea typeface="Calibri"/>
                <a:cs typeface="+mj-cs"/>
              </a:rPr>
              <a:t> </a:t>
            </a:r>
            <a:endParaRPr lang="en-US" sz="2800" dirty="0">
              <a:ea typeface="Calibri"/>
              <a:cs typeface="+mj-cs"/>
            </a:endParaRPr>
          </a:p>
          <a:p>
            <a:pPr marL="342900" lvl="0" indent="-342900">
              <a:spcAft>
                <a:spcPts val="0"/>
              </a:spcAft>
              <a:buFont typeface="+mj-lt"/>
              <a:buAutoNum type="alphaLcParenR"/>
            </a:pPr>
            <a:r>
              <a:rPr lang="en-US" sz="2800" b="1" dirty="0" err="1">
                <a:solidFill>
                  <a:srgbClr val="00B050"/>
                </a:solidFill>
                <a:latin typeface="Times New Roman"/>
                <a:ea typeface="Calibri"/>
                <a:cs typeface="+mj-cs"/>
              </a:rPr>
              <a:t>Mitomycin</a:t>
            </a:r>
            <a:r>
              <a:rPr lang="en-US" sz="2800" b="1" dirty="0">
                <a:solidFill>
                  <a:srgbClr val="00B050"/>
                </a:solidFill>
                <a:latin typeface="Times New Roman"/>
                <a:ea typeface="Calibri"/>
                <a:cs typeface="+mj-cs"/>
              </a:rPr>
              <a:t> C(antineoplastic agent use for treatment of bladder and lung cancer)</a:t>
            </a:r>
            <a:endParaRPr lang="en-US" sz="2800" dirty="0">
              <a:ea typeface="Calibri"/>
              <a:cs typeface="+mj-cs"/>
            </a:endParaRPr>
          </a:p>
        </p:txBody>
      </p:sp>
    </p:spTree>
    <p:extLst>
      <p:ext uri="{BB962C8B-B14F-4D97-AF65-F5344CB8AC3E}">
        <p14:creationId xmlns:p14="http://schemas.microsoft.com/office/powerpoint/2010/main" val="149400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3237035243"/>
              </p:ext>
            </p:extLst>
          </p:nvPr>
        </p:nvGraphicFramePr>
        <p:xfrm>
          <a:off x="49213" y="1530350"/>
          <a:ext cx="8950325" cy="3894138"/>
        </p:xfrm>
        <a:graphic>
          <a:graphicData uri="http://schemas.openxmlformats.org/presentationml/2006/ole">
            <mc:AlternateContent xmlns:mc="http://schemas.openxmlformats.org/markup-compatibility/2006">
              <mc:Choice xmlns:v="urn:schemas-microsoft-com:vml" Requires="v">
                <p:oleObj spid="_x0000_s54282" name="CS ChemDraw Drawing" r:id="rId3" imgW="13643931" imgH="5949068" progId="ChemDraw.Document.6.0">
                  <p:embed/>
                </p:oleObj>
              </mc:Choice>
              <mc:Fallback>
                <p:oleObj name="CS ChemDraw Drawing" r:id="rId3" imgW="13643931" imgH="5949068" progId="ChemDraw.Document.6.0">
                  <p:embed/>
                  <p:pic>
                    <p:nvPicPr>
                      <p:cNvPr id="0" name="Object 1"/>
                      <p:cNvPicPr>
                        <a:picLocks noChangeAspect="1" noChangeArrowheads="1"/>
                      </p:cNvPicPr>
                      <p:nvPr/>
                    </p:nvPicPr>
                    <p:blipFill>
                      <a:blip r:embed="rId4"/>
                      <a:srcRect/>
                      <a:stretch>
                        <a:fillRect/>
                      </a:stretch>
                    </p:blipFill>
                    <p:spPr bwMode="auto">
                      <a:xfrm>
                        <a:off x="49213" y="1530350"/>
                        <a:ext cx="8950325" cy="3894138"/>
                      </a:xfrm>
                      <a:prstGeom prst="rect">
                        <a:avLst/>
                      </a:prstGeom>
                      <a:noFill/>
                    </p:spPr>
                  </p:pic>
                </p:oleObj>
              </mc:Fallback>
            </mc:AlternateContent>
          </a:graphicData>
        </a:graphic>
      </p:graphicFrame>
    </p:spTree>
    <p:extLst>
      <p:ext uri="{BB962C8B-B14F-4D97-AF65-F5344CB8AC3E}">
        <p14:creationId xmlns:p14="http://schemas.microsoft.com/office/powerpoint/2010/main" val="365848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692696"/>
            <a:ext cx="8640960" cy="3970318"/>
          </a:xfrm>
          <a:prstGeom prst="rect">
            <a:avLst/>
          </a:prstGeom>
        </p:spPr>
        <p:txBody>
          <a:bodyPr wrap="square">
            <a:spAutoFit/>
          </a:bodyPr>
          <a:lstStyle/>
          <a:p>
            <a:pPr>
              <a:spcAft>
                <a:spcPts val="0"/>
              </a:spcAft>
            </a:pPr>
            <a:r>
              <a:rPr lang="en-US" sz="2800" dirty="0" err="1">
                <a:latin typeface="Times New Roman"/>
                <a:ea typeface="Calibri"/>
                <a:cs typeface="Arial"/>
              </a:rPr>
              <a:t>Mitomycin</a:t>
            </a:r>
            <a:r>
              <a:rPr lang="en-US" sz="2800" dirty="0">
                <a:latin typeface="Times New Roman"/>
                <a:ea typeface="Calibri"/>
                <a:cs typeface="Arial"/>
              </a:rPr>
              <a:t> C contain a </a:t>
            </a:r>
            <a:r>
              <a:rPr lang="en-US" sz="2800" dirty="0" err="1">
                <a:latin typeface="Times New Roman"/>
                <a:ea typeface="Calibri"/>
                <a:cs typeface="Arial"/>
              </a:rPr>
              <a:t>quinone</a:t>
            </a:r>
            <a:r>
              <a:rPr lang="en-US" sz="2800" dirty="0">
                <a:latin typeface="Times New Roman"/>
                <a:ea typeface="Calibri"/>
                <a:cs typeface="Arial"/>
              </a:rPr>
              <a:t> functionality that undergo reduction to give hydroquinone. This is important because of the differential effect of the </a:t>
            </a:r>
            <a:r>
              <a:rPr lang="en-US" sz="2800" dirty="0" err="1">
                <a:latin typeface="Times New Roman"/>
                <a:ea typeface="Calibri"/>
                <a:cs typeface="Arial"/>
              </a:rPr>
              <a:t>quinone</a:t>
            </a:r>
            <a:r>
              <a:rPr lang="en-US" sz="2800" dirty="0">
                <a:latin typeface="Times New Roman"/>
                <a:ea typeface="Calibri"/>
                <a:cs typeface="Arial"/>
              </a:rPr>
              <a:t> and hydroquinone on the electron pair of the nitrogen. Whereas the </a:t>
            </a:r>
            <a:r>
              <a:rPr lang="en-US" sz="2800" dirty="0" err="1">
                <a:latin typeface="Times New Roman"/>
                <a:ea typeface="Calibri"/>
                <a:cs typeface="Arial"/>
              </a:rPr>
              <a:t>quinone</a:t>
            </a:r>
            <a:r>
              <a:rPr lang="en-US" sz="2800" dirty="0">
                <a:latin typeface="Times New Roman"/>
                <a:ea typeface="Calibri"/>
                <a:cs typeface="Arial"/>
              </a:rPr>
              <a:t> has an electron-withdrawing effect on this electron pair, the hydroquinone has an electron-releasing effect. which allows these electrons to participate in the expulsion of </a:t>
            </a:r>
            <a:r>
              <a:rPr lang="en-US" sz="2800" dirty="0" err="1">
                <a:latin typeface="Times New Roman"/>
                <a:ea typeface="Calibri"/>
                <a:cs typeface="Arial"/>
              </a:rPr>
              <a:t>methoxide</a:t>
            </a:r>
            <a:r>
              <a:rPr lang="en-US" sz="2800" dirty="0">
                <a:latin typeface="Times New Roman"/>
                <a:ea typeface="Calibri"/>
                <a:cs typeface="Arial"/>
              </a:rPr>
              <a:t> and the subsequent loss of the </a:t>
            </a:r>
            <a:r>
              <a:rPr lang="en-US" sz="2800" dirty="0" err="1">
                <a:latin typeface="Times New Roman"/>
                <a:ea typeface="Calibri"/>
                <a:cs typeface="Arial"/>
              </a:rPr>
              <a:t>carbamate</a:t>
            </a:r>
            <a:r>
              <a:rPr lang="en-US" sz="2800" dirty="0">
                <a:latin typeface="Times New Roman"/>
                <a:ea typeface="Calibri"/>
                <a:cs typeface="Arial"/>
              </a:rPr>
              <a:t> </a:t>
            </a:r>
            <a:r>
              <a:rPr lang="en-US" sz="2800" dirty="0" err="1">
                <a:latin typeface="Times New Roman"/>
                <a:ea typeface="Calibri"/>
                <a:cs typeface="Arial"/>
              </a:rPr>
              <a:t>togenerate</a:t>
            </a:r>
            <a:r>
              <a:rPr lang="en-US" sz="2800" dirty="0">
                <a:latin typeface="Times New Roman"/>
                <a:ea typeface="Calibri"/>
                <a:cs typeface="Arial"/>
              </a:rPr>
              <a:t> a reactive species that can alkylate DNA.</a:t>
            </a:r>
            <a:endParaRPr lang="en-US" sz="2800" dirty="0">
              <a:ea typeface="Calibri"/>
              <a:cs typeface="Arial"/>
            </a:endParaRPr>
          </a:p>
        </p:txBody>
      </p:sp>
    </p:spTree>
    <p:extLst>
      <p:ext uri="{BB962C8B-B14F-4D97-AF65-F5344CB8AC3E}">
        <p14:creationId xmlns:p14="http://schemas.microsoft.com/office/powerpoint/2010/main" val="379206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052736"/>
            <a:ext cx="8676456" cy="3604064"/>
          </a:xfrm>
          <a:prstGeom prst="rect">
            <a:avLst/>
          </a:prstGeom>
        </p:spPr>
        <p:txBody>
          <a:bodyPr wrap="square">
            <a:spAutoFit/>
          </a:bodyPr>
          <a:lstStyle/>
          <a:p>
            <a:pPr marL="342900" lvl="0" indent="-342900">
              <a:buFont typeface="+mj-lt"/>
              <a:buAutoNum type="alphaLcParenR"/>
            </a:pPr>
            <a:r>
              <a:rPr lang="en-US" sz="2800" b="1" dirty="0" err="1">
                <a:solidFill>
                  <a:srgbClr val="00B050"/>
                </a:solidFill>
                <a:latin typeface="Times New Roman"/>
                <a:ea typeface="Calibri"/>
                <a:cs typeface="+mj-cs"/>
              </a:rPr>
              <a:t>Sulindac</a:t>
            </a:r>
            <a:r>
              <a:rPr lang="en-US" sz="2800" b="1" dirty="0">
                <a:solidFill>
                  <a:srgbClr val="00B050"/>
                </a:solidFill>
                <a:latin typeface="Times New Roman"/>
                <a:ea typeface="Calibri"/>
                <a:cs typeface="+mj-cs"/>
              </a:rPr>
              <a:t>(NSAID):- </a:t>
            </a:r>
            <a:endParaRPr lang="en-US" sz="2800" dirty="0">
              <a:ea typeface="Calibri"/>
              <a:cs typeface="+mj-cs"/>
            </a:endParaRPr>
          </a:p>
          <a:p>
            <a:pPr marL="685800">
              <a:spcAft>
                <a:spcPts val="0"/>
              </a:spcAft>
            </a:pPr>
            <a:r>
              <a:rPr lang="en-US" sz="2800" b="1" dirty="0">
                <a:solidFill>
                  <a:srgbClr val="00B050"/>
                </a:solidFill>
                <a:latin typeface="Times New Roman"/>
                <a:ea typeface="Calibri"/>
                <a:cs typeface="+mj-cs"/>
              </a:rPr>
              <a:t> </a:t>
            </a:r>
            <a:endParaRPr lang="en-US" sz="2800" dirty="0">
              <a:ea typeface="Calibri"/>
              <a:cs typeface="+mj-cs"/>
            </a:endParaRPr>
          </a:p>
          <a:p>
            <a:pPr>
              <a:spcAft>
                <a:spcPts val="0"/>
              </a:spcAft>
            </a:pPr>
            <a:r>
              <a:rPr lang="en-US" sz="2800" dirty="0" err="1">
                <a:solidFill>
                  <a:srgbClr val="1D1B11"/>
                </a:solidFill>
                <a:latin typeface="Times New Roman"/>
                <a:ea typeface="Calibri"/>
                <a:cs typeface="+mj-cs"/>
              </a:rPr>
              <a:t>Sulindac</a:t>
            </a:r>
            <a:r>
              <a:rPr lang="en-US" sz="2800" dirty="0">
                <a:solidFill>
                  <a:srgbClr val="1D1B11"/>
                </a:solidFill>
                <a:latin typeface="Times New Roman"/>
                <a:ea typeface="Calibri"/>
                <a:cs typeface="+mj-cs"/>
              </a:rPr>
              <a:t> is administered orally, absorbed in the small intestine, and subsequently reduced to the active species. Administration of the inactive form has the benefit of reducing the gastrointestinal (GI) irritation associated with the sulfide. </a:t>
            </a:r>
            <a:endParaRPr lang="en-US" sz="2800" dirty="0">
              <a:ea typeface="Calibri"/>
              <a:cs typeface="+mj-cs"/>
            </a:endParaRPr>
          </a:p>
          <a:p>
            <a:pPr>
              <a:lnSpc>
                <a:spcPct val="115000"/>
              </a:lnSpc>
              <a:spcAft>
                <a:spcPts val="1000"/>
              </a:spcAft>
              <a:tabLst>
                <a:tab pos="4038600" algn="l"/>
              </a:tabLst>
            </a:pPr>
            <a:r>
              <a:rPr lang="en-US" sz="2800" dirty="0">
                <a:ea typeface="Calibri"/>
                <a:cs typeface="+mj-cs"/>
              </a:rPr>
              <a:t> </a:t>
            </a:r>
          </a:p>
        </p:txBody>
      </p:sp>
    </p:spTree>
    <p:extLst>
      <p:ext uri="{BB962C8B-B14F-4D97-AF65-F5344CB8AC3E}">
        <p14:creationId xmlns:p14="http://schemas.microsoft.com/office/powerpoint/2010/main" val="314401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966153346"/>
              </p:ext>
            </p:extLst>
          </p:nvPr>
        </p:nvGraphicFramePr>
        <p:xfrm>
          <a:off x="98005" y="1844824"/>
          <a:ext cx="8947990" cy="2045902"/>
        </p:xfrm>
        <a:graphic>
          <a:graphicData uri="http://schemas.openxmlformats.org/presentationml/2006/ole">
            <mc:AlternateContent xmlns:mc="http://schemas.openxmlformats.org/markup-compatibility/2006">
              <mc:Choice xmlns:v="urn:schemas-microsoft-com:vml" Requires="v">
                <p:oleObj spid="_x0000_s55304" name="CS ChemDraw Drawing" r:id="rId3" imgW="12259983" imgH="2800515" progId="ChemDraw.Document.6.0">
                  <p:embed/>
                </p:oleObj>
              </mc:Choice>
              <mc:Fallback>
                <p:oleObj name="CS ChemDraw Drawing" r:id="rId3" imgW="12259983" imgH="2800515" progId="ChemDraw.Document.6.0">
                  <p:embed/>
                  <p:pic>
                    <p:nvPicPr>
                      <p:cNvPr id="0" name="Object 1"/>
                      <p:cNvPicPr>
                        <a:picLocks noChangeAspect="1" noChangeArrowheads="1"/>
                      </p:cNvPicPr>
                      <p:nvPr/>
                    </p:nvPicPr>
                    <p:blipFill>
                      <a:blip r:embed="rId4"/>
                      <a:srcRect/>
                      <a:stretch>
                        <a:fillRect/>
                      </a:stretch>
                    </p:blipFill>
                    <p:spPr bwMode="auto">
                      <a:xfrm>
                        <a:off x="98005" y="1844824"/>
                        <a:ext cx="8947990" cy="2045902"/>
                      </a:xfrm>
                      <a:prstGeom prst="rect">
                        <a:avLst/>
                      </a:prstGeom>
                      <a:noFill/>
                    </p:spPr>
                  </p:pic>
                </p:oleObj>
              </mc:Fallback>
            </mc:AlternateContent>
          </a:graphicData>
        </a:graphic>
      </p:graphicFrame>
    </p:spTree>
    <p:extLst>
      <p:ext uri="{BB962C8B-B14F-4D97-AF65-F5344CB8AC3E}">
        <p14:creationId xmlns:p14="http://schemas.microsoft.com/office/powerpoint/2010/main" val="2795643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TotalTime>
  <Words>569</Words>
  <Application>Microsoft Office PowerPoint</Application>
  <PresentationFormat>عرض على الشاشة (3:4)‏</PresentationFormat>
  <Paragraphs>54</Paragraphs>
  <Slides>17</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17</vt:i4>
      </vt:variant>
    </vt:vector>
  </HeadingPairs>
  <TitlesOfParts>
    <vt:vector size="19"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90</cp:revision>
  <dcterms:created xsi:type="dcterms:W3CDTF">2014-10-12T05:31:15Z</dcterms:created>
  <dcterms:modified xsi:type="dcterms:W3CDTF">2018-10-22T08:45:19Z</dcterms:modified>
</cp:coreProperties>
</file>